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630" r:id="rId5"/>
    <p:sldId id="632" r:id="rId6"/>
    <p:sldId id="633" r:id="rId7"/>
    <p:sldId id="634" r:id="rId8"/>
    <p:sldId id="635" r:id="rId9"/>
    <p:sldId id="637" r:id="rId10"/>
    <p:sldId id="638" r:id="rId11"/>
    <p:sldId id="639" r:id="rId12"/>
    <p:sldId id="646" r:id="rId13"/>
    <p:sldId id="647" r:id="rId14"/>
    <p:sldId id="648" r:id="rId15"/>
    <p:sldId id="649" r:id="rId16"/>
    <p:sldId id="650" r:id="rId17"/>
    <p:sldId id="651" r:id="rId18"/>
    <p:sldId id="652" r:id="rId19"/>
    <p:sldId id="653" r:id="rId20"/>
    <p:sldId id="654" r:id="rId21"/>
    <p:sldId id="655" r:id="rId22"/>
    <p:sldId id="656" r:id="rId23"/>
    <p:sldId id="693" r:id="rId24"/>
    <p:sldId id="694" r:id="rId25"/>
    <p:sldId id="657" r:id="rId26"/>
    <p:sldId id="695" r:id="rId27"/>
    <p:sldId id="696" r:id="rId28"/>
    <p:sldId id="697" r:id="rId29"/>
    <p:sldId id="658" r:id="rId30"/>
    <p:sldId id="659" r:id="rId31"/>
    <p:sldId id="660" r:id="rId32"/>
    <p:sldId id="661" r:id="rId33"/>
    <p:sldId id="662" r:id="rId34"/>
    <p:sldId id="663" r:id="rId35"/>
    <p:sldId id="664" r:id="rId36"/>
    <p:sldId id="665" r:id="rId37"/>
    <p:sldId id="666" r:id="rId38"/>
    <p:sldId id="667" r:id="rId39"/>
    <p:sldId id="668" r:id="rId40"/>
    <p:sldId id="669" r:id="rId41"/>
    <p:sldId id="670" r:id="rId42"/>
    <p:sldId id="671" r:id="rId43"/>
    <p:sldId id="672" r:id="rId44"/>
    <p:sldId id="673" r:id="rId45"/>
    <p:sldId id="674" r:id="rId46"/>
    <p:sldId id="675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4C4"/>
    <a:srgbClr val="FFD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192" y="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9115-4882-D242-80EE-E93AD911618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C353C-B618-F049-BA49-020FC7E52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4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1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0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9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3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8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CCC4-0C0E-B640-BD12-CD7632D0E76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3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CCC4-0C0E-B640-BD12-CD7632D0E76F}" type="datetimeFigureOut">
              <a:rPr lang="en-US" smtClean="0"/>
              <a:t>4/25/18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1070-B3B6-AC4A-A63E-6B82626D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Concepts of Biology</a:t>
            </a:r>
            <a:br>
              <a:rPr lang="en-US" dirty="0"/>
            </a:br>
            <a:r>
              <a:rPr lang="en-US" dirty="0" err="1"/>
              <a:t>Biol</a:t>
            </a:r>
            <a:r>
              <a:rPr lang="en-US" dirty="0"/>
              <a:t> 111</a:t>
            </a:r>
            <a:br>
              <a:rPr lang="en-US" dirty="0"/>
            </a:br>
            <a:r>
              <a:rPr lang="en-US" dirty="0"/>
              <a:t>Minot State University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Lecture, MWF 12:00-12:50 pm </a:t>
            </a:r>
          </a:p>
          <a:p>
            <a:r>
              <a:rPr lang="en-US" dirty="0"/>
              <a:t>Cyril Moore Science Center, Room 16</a:t>
            </a:r>
          </a:p>
          <a:p>
            <a:r>
              <a:rPr lang="en-US" dirty="0"/>
              <a:t>Lab, Tuesdays/Thursdays</a:t>
            </a:r>
          </a:p>
          <a:p>
            <a:r>
              <a:rPr lang="en-US" dirty="0"/>
              <a:t>Swain Hall, Room 304</a:t>
            </a:r>
          </a:p>
        </p:txBody>
      </p:sp>
      <p:pic>
        <p:nvPicPr>
          <p:cNvPr id="1026" name="Picture 2" descr="BiologyColor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886200" cy="167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09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5507BE55-270D-5346-8DFE-1BEFA0E16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11.18b</a:t>
            </a:r>
          </a:p>
        </p:txBody>
      </p:sp>
      <p:pic>
        <p:nvPicPr>
          <p:cNvPr id="56322" name="Picture 2" descr="mad25510_11_18b.jpg">
            <a:extLst>
              <a:ext uri="{FF2B5EF4-FFF2-40B4-BE49-F238E27FC236}">
                <a16:creationId xmlns:a16="http://schemas.microsoft.com/office/drawing/2014/main" id="{1FAF8019-43F2-B540-9BEF-ABD734710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647700"/>
            <a:ext cx="4540250" cy="557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47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2">
            <a:extLst>
              <a:ext uri="{FF2B5EF4-FFF2-40B4-BE49-F238E27FC236}">
                <a16:creationId xmlns:a16="http://schemas.microsoft.com/office/drawing/2014/main" id="{450BD760-2A56-2543-8E24-957959EF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Connecting genetics to evolution</a:t>
            </a:r>
          </a:p>
        </p:txBody>
      </p:sp>
      <p:sp>
        <p:nvSpPr>
          <p:cNvPr id="57346" name="Content Placeholder 3">
            <a:extLst>
              <a:ext uri="{FF2B5EF4-FFF2-40B4-BE49-F238E27FC236}">
                <a16:creationId xmlns:a16="http://schemas.microsoft.com/office/drawing/2014/main" id="{8CE7F673-DD5D-2446-8ADA-87C0D7C49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These small changes in genes provide variation in individuals in a population.  Some variation may help these individuals survive.  If they survive they potentially reproduce and pass that form of the trait to offspring…After time we may see populations shift and after a long time we may see creatures that resemble the original creatures, but have new/different traits…a different species.</a:t>
            </a:r>
          </a:p>
        </p:txBody>
      </p:sp>
    </p:spTree>
    <p:extLst>
      <p:ext uri="{BB962C8B-B14F-4D97-AF65-F5344CB8AC3E}">
        <p14:creationId xmlns:p14="http://schemas.microsoft.com/office/powerpoint/2010/main" val="408648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499D08D-DCE4-AA4B-9534-7D19737FD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Human example?...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86C0BCF8-DF96-284D-9F8A-EA82BFB82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 the last 2-3 million years, humans had small variations in skull shape. 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Some variation was due to different alleles of genes controlling skull development or shape.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If a specific feature (like jaw shape) helped individuals to survive they reproduced and passed those alleles to their offspring.</a:t>
            </a:r>
          </a:p>
        </p:txBody>
      </p:sp>
    </p:spTree>
    <p:extLst>
      <p:ext uri="{BB962C8B-B14F-4D97-AF65-F5344CB8AC3E}">
        <p14:creationId xmlns:p14="http://schemas.microsoft.com/office/powerpoint/2010/main" val="86844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8A5BFDE-55A0-2D41-9F29-4B5A1720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Variation in skull design in humans</a:t>
            </a:r>
          </a:p>
        </p:txBody>
      </p:sp>
      <p:pic>
        <p:nvPicPr>
          <p:cNvPr id="31746" name="Content Placeholder 3">
            <a:extLst>
              <a:ext uri="{FF2B5EF4-FFF2-40B4-BE49-F238E27FC236}">
                <a16:creationId xmlns:a16="http://schemas.microsoft.com/office/drawing/2014/main" id="{44F8860F-9696-B94D-A20B-994F3336F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40" b="-195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109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442892EC-3703-DD4E-A4E8-41DDE2DA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2C0570B1-42DD-9043-9BE8-E7A05618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Modern humans evolved a larger brain space and less developed jaw.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Modern apes retain the jaw design to survive in their environment.</a:t>
            </a:r>
          </a:p>
        </p:txBody>
      </p:sp>
    </p:spTree>
    <p:extLst>
      <p:ext uri="{BB962C8B-B14F-4D97-AF65-F5344CB8AC3E}">
        <p14:creationId xmlns:p14="http://schemas.microsoft.com/office/powerpoint/2010/main" val="63538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0032DF21-EA91-2445-B56F-956F61D7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Modern Genetics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8FB8E0FE-ECE9-CE4C-A074-B5FED303F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Since we know so much about how genes work---can we apply that information to change genes?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For example, could we change a gene alteration that causes a disease?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Can we control genes that give an organism a better chance of survival?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In some cases yes!</a:t>
            </a:r>
          </a:p>
        </p:txBody>
      </p:sp>
    </p:spTree>
    <p:extLst>
      <p:ext uri="{BB962C8B-B14F-4D97-AF65-F5344CB8AC3E}">
        <p14:creationId xmlns:p14="http://schemas.microsoft.com/office/powerpoint/2010/main" val="1987024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92DE99D-F941-344C-A21C-FF064652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Biotechnology/Molecular Genetics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D0852308-244C-7145-A20A-EBF6D7FE1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 started out discussing gene expression by saying that experiments from the 1950s through the 1980s really showed us how this all works.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Much research from the 1980s through today has focused on </a:t>
            </a:r>
            <a:r>
              <a:rPr lang="en-US" altLang="en-US" b="1" i="1">
                <a:ea typeface="ＭＳ Ｐゴシック" panose="020B0600070205080204" pitchFamily="34" charset="-128"/>
              </a:rPr>
              <a:t>applying</a:t>
            </a:r>
            <a:r>
              <a:rPr lang="en-US" altLang="en-US">
                <a:ea typeface="ＭＳ Ｐゴシック" panose="020B0600070205080204" pitchFamily="34" charset="-128"/>
              </a:rPr>
              <a:t> genetic mechanisms to benefit humans, and the living world.</a:t>
            </a:r>
          </a:p>
        </p:txBody>
      </p:sp>
    </p:spTree>
    <p:extLst>
      <p:ext uri="{BB962C8B-B14F-4D97-AF65-F5344CB8AC3E}">
        <p14:creationId xmlns:p14="http://schemas.microsoft.com/office/powerpoint/2010/main" val="420781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C1CBDDA7-211B-9E4B-AA59-16B5A467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Recall…the code is universal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67F8785C-767F-F348-AB22-02EBBBECF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That means any gene, from any organism, is expected to be expressed the same way in another organism.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We’ve taken advantage of this in the development of </a:t>
            </a:r>
            <a:r>
              <a:rPr lang="en-US" altLang="en-US" b="1" i="1">
                <a:ea typeface="ＭＳ Ｐゴシック" panose="020B0600070205080204" pitchFamily="34" charset="-128"/>
              </a:rPr>
              <a:t>recombinant DNA technology.</a:t>
            </a:r>
          </a:p>
        </p:txBody>
      </p:sp>
    </p:spTree>
    <p:extLst>
      <p:ext uri="{BB962C8B-B14F-4D97-AF65-F5344CB8AC3E}">
        <p14:creationId xmlns:p14="http://schemas.microsoft.com/office/powerpoint/2010/main" val="246115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EEABABFB-B3D2-A947-8334-F71C95F1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BA5CB26C-7E81-B34C-AC2D-AF1818F36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i="1" dirty="0">
                <a:ea typeface="ＭＳ Ｐゴシック" panose="020B0600070205080204" pitchFamily="34" charset="-128"/>
              </a:rPr>
              <a:t>Recombinant</a:t>
            </a:r>
            <a:r>
              <a:rPr lang="en-US" altLang="en-US" dirty="0">
                <a:ea typeface="ＭＳ Ｐゴシック" panose="020B0600070205080204" pitchFamily="34" charset="-128"/>
              </a:rPr>
              <a:t> refers to the idea that we can cut and paste DNA from different organisms together AND that we put DNA from one organism into another.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can recombine genetic material---human insulin can be made cheaply and efficiently by bacteria---people with type I diabetes use </a:t>
            </a:r>
            <a:r>
              <a:rPr lang="en-US" altLang="en-US" b="1" dirty="0">
                <a:ea typeface="ＭＳ Ｐゴシック" panose="020B0600070205080204" pitchFamily="34" charset="-128"/>
              </a:rPr>
              <a:t>recombinant insulin</a:t>
            </a:r>
            <a:r>
              <a:rPr lang="en-US" altLang="en-US" dirty="0">
                <a:ea typeface="ＭＳ Ｐゴシック" panose="020B0600070205080204" pitchFamily="34" charset="-128"/>
              </a:rPr>
              <a:t>.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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311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3A22AA7-369C-444B-8BD2-0640D8F6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sym typeface="Arial" panose="020B0604020202020204" pitchFamily="34" charset="0"/>
              </a:rPr>
              <a:t>Fig. 11.19</a:t>
            </a:r>
          </a:p>
        </p:txBody>
      </p:sp>
      <p:pic>
        <p:nvPicPr>
          <p:cNvPr id="37890" name="Picture 2" descr="mad25510_11_19.jpg">
            <a:extLst>
              <a:ext uri="{FF2B5EF4-FFF2-40B4-BE49-F238E27FC236}">
                <a16:creationId xmlns:a16="http://schemas.microsoft.com/office/drawing/2014/main" id="{7410E80C-B389-3242-9432-2F87A10FF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77800"/>
            <a:ext cx="3454400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80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32</a:t>
            </a:r>
            <a:br>
              <a:rPr lang="en-US" dirty="0"/>
            </a:br>
            <a:r>
              <a:rPr lang="en-US" dirty="0"/>
              <a:t>April 25,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Announcements—</a:t>
            </a:r>
          </a:p>
          <a:p>
            <a:r>
              <a:rPr lang="en-US" dirty="0">
                <a:latin typeface="Calibri" charset="0"/>
                <a:ea typeface="ＭＳ Ｐゴシック" charset="0"/>
              </a:rPr>
              <a:t>	Will get Exam 4 back in lab next week.  We will go over them next Friday after they are returned.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</a:rPr>
              <a:t>This week’s lab---an evolution board game.  You choose your traits.  Amazingly fun and helps us understand natural selection!</a:t>
            </a: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latin typeface="Calibri" charset="0"/>
              <a:ea typeface="ＭＳ Ｐゴシック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517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E88F0AAC-0D05-5A47-A472-8764000B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4B5B590D-8844-7F43-928E-CEE35FD7B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Scientists have made modifications to other organisms by adding genes to their normal complement of genes.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When a gene from another organism is added, we call this a </a:t>
            </a:r>
            <a:r>
              <a:rPr lang="en-US" altLang="en-US" b="1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transgenic organism. 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(The insulin-producing bacteria are one example)</a:t>
            </a:r>
            <a:endParaRPr lang="en-US" altLang="en-US" b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506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55243AD6-ECC6-3D46-B790-7FCE143E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Examples?..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FA2CAB05-0F5C-0944-9470-84DB07331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Bacteria with added genes to make them able to digest envronmental waste.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Fish with added growth genes make them bigger faster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Crop plants with added genes can withstand cold temps, weeds, or treatment with chemicals.</a:t>
            </a:r>
          </a:p>
        </p:txBody>
      </p:sp>
    </p:spTree>
    <p:extLst>
      <p:ext uri="{BB962C8B-B14F-4D97-AF65-F5344CB8AC3E}">
        <p14:creationId xmlns:p14="http://schemas.microsoft.com/office/powerpoint/2010/main" val="4144977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ad25510_11_20.jpg">
            <a:extLst>
              <a:ext uri="{FF2B5EF4-FFF2-40B4-BE49-F238E27FC236}">
                <a16:creationId xmlns:a16="http://schemas.microsoft.com/office/drawing/2014/main" id="{988B813F-7E80-224A-B11D-07BD7F8CB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99" y="177800"/>
            <a:ext cx="4391837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E943AB-C1DB-F846-920F-963B32BBF254}"/>
              </a:ext>
            </a:extLst>
          </p:cNvPr>
          <p:cNvSpPr txBox="1"/>
          <p:nvPr/>
        </p:nvSpPr>
        <p:spPr>
          <a:xfrm>
            <a:off x="393405" y="925033"/>
            <a:ext cx="239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GMOs</a:t>
            </a:r>
          </a:p>
        </p:txBody>
      </p:sp>
    </p:spTree>
    <p:extLst>
      <p:ext uri="{BB962C8B-B14F-4D97-AF65-F5344CB8AC3E}">
        <p14:creationId xmlns:p14="http://schemas.microsoft.com/office/powerpoint/2010/main" val="3800967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12E4-D5B1-B549-A587-1F0B2ACA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967" cy="2245278"/>
          </a:xfrm>
        </p:spPr>
        <p:txBody>
          <a:bodyPr>
            <a:normAutofit fontScale="90000"/>
          </a:bodyPr>
          <a:lstStyle/>
          <a:p>
            <a:r>
              <a:rPr lang="en-US" dirty="0"/>
              <a:t>The US stands  somewhat alone in the world embracing GMOs. Much of Europe bans GMOs Why? </a:t>
            </a:r>
            <a:br>
              <a:rPr lang="en-US" dirty="0"/>
            </a:br>
            <a:r>
              <a:rPr lang="en-US" dirty="0"/>
              <a:t>Fake news? Valid concerns?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CA8A98-FC23-8241-AD67-9C034940A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079363"/>
            <a:ext cx="3269786" cy="1832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09C143-C2C1-3E45-A3A5-5A6F385AB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010" y="2675275"/>
            <a:ext cx="3211916" cy="21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7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3631B-824D-CC4E-8627-78D6B098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informed—use your head!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7795-C7FE-944F-A51A-74EA6020D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80985" cy="5168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GMOs Usually have a single protein not in the original organism.</a:t>
            </a:r>
          </a:p>
          <a:p>
            <a:r>
              <a:rPr lang="en-US" dirty="0"/>
              <a:t>Protein not  “manmade” or toxic</a:t>
            </a:r>
          </a:p>
          <a:p>
            <a:r>
              <a:rPr lang="en-US" dirty="0"/>
              <a:t>Some GMOs include nutrition not in the natural product</a:t>
            </a:r>
          </a:p>
          <a:p>
            <a:r>
              <a:rPr lang="en-US" dirty="0"/>
              <a:t>Increased yields help feed the planet</a:t>
            </a:r>
          </a:p>
          <a:p>
            <a:r>
              <a:rPr lang="en-US" dirty="0"/>
              <a:t>Products tested for safety and nutrition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5D1FD-7165-ED4A-A998-0760CDAFA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4530" y="1265274"/>
            <a:ext cx="4072270" cy="6250648"/>
          </a:xfrm>
        </p:spPr>
        <p:txBody>
          <a:bodyPr>
            <a:noAutofit/>
          </a:bodyPr>
          <a:lstStyle/>
          <a:p>
            <a:r>
              <a:rPr lang="en-US" sz="2400" dirty="0"/>
              <a:t>Some GMOs allow indiscriminant use of pesticides/herbicides on crops—”Roundup Ready”  </a:t>
            </a:r>
          </a:p>
          <a:p>
            <a:r>
              <a:rPr lang="en-US" sz="2400" dirty="0"/>
              <a:t>Developers of GMOs retain control so that farmers are forced to pay for seed every year. BIG MONEY industry</a:t>
            </a:r>
          </a:p>
          <a:p>
            <a:r>
              <a:rPr lang="en-US" sz="2400" dirty="0"/>
              <a:t>Genes can spread to crops/weeds that we did not intend to have the transgene.</a:t>
            </a:r>
          </a:p>
          <a:p>
            <a:r>
              <a:rPr lang="en-US" sz="2400" dirty="0"/>
              <a:t>Long-term testing (human consumption) not yet available.</a:t>
            </a:r>
          </a:p>
        </p:txBody>
      </p:sp>
    </p:spTree>
    <p:extLst>
      <p:ext uri="{BB962C8B-B14F-4D97-AF65-F5344CB8AC3E}">
        <p14:creationId xmlns:p14="http://schemas.microsoft.com/office/powerpoint/2010/main" val="3094882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910FB25-E6CB-E44C-B3BA-A1627896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Basic info…Read more! Not Fake news!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2B0655D6-AF0E-B347-BF86-758F42414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https://</a:t>
            </a:r>
            <a:r>
              <a:rPr lang="en-US" altLang="en-US" dirty="0" err="1">
                <a:ea typeface="ＭＳ Ｐゴシック" panose="020B0600070205080204" pitchFamily="34" charset="-128"/>
              </a:rPr>
              <a:t>www.livescience.com</a:t>
            </a:r>
            <a:r>
              <a:rPr lang="en-US" altLang="en-US" dirty="0">
                <a:ea typeface="ＭＳ Ｐゴシック" panose="020B0600070205080204" pitchFamily="34" charset="-128"/>
              </a:rPr>
              <a:t>/40895-gmo-facts.html</a:t>
            </a:r>
          </a:p>
        </p:txBody>
      </p:sp>
    </p:spTree>
    <p:extLst>
      <p:ext uri="{BB962C8B-B14F-4D97-AF65-F5344CB8AC3E}">
        <p14:creationId xmlns:p14="http://schemas.microsoft.com/office/powerpoint/2010/main" val="4016585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ADD3B-44E9-2749-91DA-A14F88D1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CRISPR-CAS9</a:t>
            </a:r>
            <a:br>
              <a:rPr lang="en-US" dirty="0"/>
            </a:br>
            <a:r>
              <a:rPr lang="en-US" dirty="0"/>
              <a:t>gene editing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5F03A-4286-D846-B8AA-5480802AB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most exciting techniques for studying genes is a system used in nature by bacteria called CRISPR or CRISPR-CAS9</a:t>
            </a:r>
          </a:p>
          <a:p>
            <a:endParaRPr lang="en-US" dirty="0"/>
          </a:p>
          <a:p>
            <a:r>
              <a:rPr lang="en-US" dirty="0"/>
              <a:t>It allows scientists to target single genes and remove/destroy or change them in a cell or embryo.</a:t>
            </a:r>
          </a:p>
        </p:txBody>
      </p:sp>
    </p:spTree>
    <p:extLst>
      <p:ext uri="{BB962C8B-B14F-4D97-AF65-F5344CB8AC3E}">
        <p14:creationId xmlns:p14="http://schemas.microsoft.com/office/powerpoint/2010/main" val="2875814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11CC-67B5-344B-A1E4-ED9E86E8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5134-84C8-8E43-A9C9-EB225E890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Removing a gene’s protein product allows us to understand its importance and its role.</a:t>
            </a:r>
          </a:p>
          <a:p>
            <a:pPr lvl="1"/>
            <a:r>
              <a:rPr lang="en-US" dirty="0"/>
              <a:t>Traditionally this has been done by gene “knock out” techniques in mice—This has been powerful, but can take years to develop the mice.</a:t>
            </a:r>
          </a:p>
          <a:p>
            <a:pPr lvl="1"/>
            <a:r>
              <a:rPr lang="en-US" dirty="0"/>
              <a:t>CRISPER technology being expanded to change genes---to possibly repair disease-associated mutations.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58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CC50-0889-9A4D-8E62-9A035965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CRISPER somewhat controversial?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B9F54-AACF-E748-BF35-687001745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53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A4991838-2828-5C48-9BF1-F29FE8F8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Where have we been this semester? Connecting concepts….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0C74B518-1D1B-0648-82DE-2B622BD4C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From atoms to molecules to cells to organisms to populations of organisms…and finally  to thinking about the source of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diversity</a:t>
            </a:r>
            <a:r>
              <a:rPr lang="en-US" altLang="en-US" dirty="0">
                <a:ea typeface="ＭＳ Ｐゴシック" panose="020B0600070205080204" pitchFamily="34" charset="-128"/>
              </a:rPr>
              <a:t> of life.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Biodiversity reflects genetic diversity---and you are now experts at genetics and gene expression!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/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503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dirty="0"/>
              <a:t>We learned the 2 steps of decoding a gene.</a:t>
            </a:r>
          </a:p>
          <a:p>
            <a:pPr lvl="2"/>
            <a:r>
              <a:rPr lang="en-US" sz="3200" dirty="0"/>
              <a:t>We had begun to think how a little change in a gene, might make a little change in a protein, and that that is the source of variation in living things! </a:t>
            </a:r>
          </a:p>
          <a:p>
            <a:pPr marL="914400" lvl="2" indent="0">
              <a:buNone/>
            </a:pPr>
            <a:endParaRPr lang="en-US" sz="3200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8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04A92DE-C424-5046-9489-738FFCF9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6177ACA9-233D-5A49-B9AC-F9A91007C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Months ago we defined life and discussed a point in time where molecules organized into a primitive cell. (about 3.5 billion years ago)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This, we would consider the ultimate common ancestor!</a:t>
            </a:r>
          </a:p>
        </p:txBody>
      </p:sp>
    </p:spTree>
    <p:extLst>
      <p:ext uri="{BB962C8B-B14F-4D97-AF65-F5344CB8AC3E}">
        <p14:creationId xmlns:p14="http://schemas.microsoft.com/office/powerpoint/2010/main" val="3446642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D53DA185-BCC6-6243-8223-9CEA082C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1.4</a:t>
            </a:r>
          </a:p>
        </p:txBody>
      </p:sp>
      <p:pic>
        <p:nvPicPr>
          <p:cNvPr id="19458" name="Picture 2" descr="mad25510_01_04.jpg">
            <a:extLst>
              <a:ext uri="{FF2B5EF4-FFF2-40B4-BE49-F238E27FC236}">
                <a16:creationId xmlns:a16="http://schemas.microsoft.com/office/drawing/2014/main" id="{6967642A-51E4-3D43-A01C-216D95FD8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41227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3D515B4-99F3-2144-83E4-1CDF28477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225" y="5653088"/>
            <a:ext cx="1052513" cy="96043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60" name="TextBox 2">
            <a:extLst>
              <a:ext uri="{FF2B5EF4-FFF2-40B4-BE49-F238E27FC236}">
                <a16:creationId xmlns:a16="http://schemas.microsoft.com/office/drawing/2014/main" id="{2722B61E-D146-814C-8C58-BD45FBA1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138" y="5673725"/>
            <a:ext cx="3546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Came into existence when some genetic molecule (likely RNA or protein) became enclosed in something like a membrane</a:t>
            </a:r>
          </a:p>
        </p:txBody>
      </p:sp>
    </p:spTree>
    <p:extLst>
      <p:ext uri="{BB962C8B-B14F-4D97-AF65-F5344CB8AC3E}">
        <p14:creationId xmlns:p14="http://schemas.microsoft.com/office/powerpoint/2010/main" val="1633539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>
            <a:extLst>
              <a:ext uri="{FF2B5EF4-FFF2-40B4-BE49-F238E27FC236}">
                <a16:creationId xmlns:a16="http://schemas.microsoft.com/office/drawing/2014/main" id="{CF31D566-F3E4-894B-9ABE-59058CECD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Content Placeholder 3">
            <a:extLst>
              <a:ext uri="{FF2B5EF4-FFF2-40B4-BE49-F238E27FC236}">
                <a16:creationId xmlns:a16="http://schemas.microsoft.com/office/drawing/2014/main" id="{02AFD3D5-AD3D-664E-A9E3-06474F94B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Darwin, of course, knew nothing of the details of cells, DNA, gene expression…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But he was the first to get us to think about the biology behind a tree of life.</a:t>
            </a:r>
          </a:p>
        </p:txBody>
      </p:sp>
    </p:spTree>
    <p:extLst>
      <p:ext uri="{BB962C8B-B14F-4D97-AF65-F5344CB8AC3E}">
        <p14:creationId xmlns:p14="http://schemas.microsoft.com/office/powerpoint/2010/main" val="3739698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80B1DA5-0106-434D-95BA-40A363102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0B188F46-F9A7-6D42-91BF-2538E5D1D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Darwin and another naturalist shared the same interest and the same focus of study.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…to explain the diversity of life, and the relatedness of organisms.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The other naturalist was named </a:t>
            </a:r>
            <a:r>
              <a:rPr lang="en-US" altLang="en-US" b="1">
                <a:ea typeface="ＭＳ Ｐゴシック" panose="020B0600070205080204" pitchFamily="34" charset="-128"/>
              </a:rPr>
              <a:t>Alfred  Russel Wallace.</a:t>
            </a:r>
          </a:p>
        </p:txBody>
      </p:sp>
    </p:spTree>
    <p:extLst>
      <p:ext uri="{BB962C8B-B14F-4D97-AF65-F5344CB8AC3E}">
        <p14:creationId xmlns:p14="http://schemas.microsoft.com/office/powerpoint/2010/main" val="1743895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8443662-6B91-D34A-8AFA-CAF6FD9D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Darwin and Wallace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B4D9F-7253-A242-866D-61D247A20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Both took primarily 3 bodies of knowledge and combined them into one hypothesis.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They studied </a:t>
            </a:r>
            <a:r>
              <a:rPr lang="en-US" b="1" dirty="0"/>
              <a:t>geography</a:t>
            </a:r>
            <a:r>
              <a:rPr lang="en-US" dirty="0"/>
              <a:t>.  They noted the existence of certain species in specific </a:t>
            </a:r>
            <a:r>
              <a:rPr lang="en-US" b="1" dirty="0"/>
              <a:t>places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Similar species seemed to come from physically linked places.  The more disconnected physically, the more differences they saw in groups of living things.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93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720CB285-22B9-694C-BCCB-C375075A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Darwin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travels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D65836A-AD40-4F4B-8D1A-3561428C8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1.  He travelled to different but adjacent continents. (including many islands)</a:t>
            </a:r>
          </a:p>
        </p:txBody>
      </p:sp>
      <p:pic>
        <p:nvPicPr>
          <p:cNvPr id="23555" name="Picture 2" descr="mad25510_14_01b.jpg">
            <a:extLst>
              <a:ext uri="{FF2B5EF4-FFF2-40B4-BE49-F238E27FC236}">
                <a16:creationId xmlns:a16="http://schemas.microsoft.com/office/drawing/2014/main" id="{D72A2C95-B88C-D54A-83E7-2673ADE86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3050"/>
            <a:ext cx="8067675" cy="40449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250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93164E00-6679-744E-8745-947A26C9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14.11</a:t>
            </a:r>
          </a:p>
        </p:txBody>
      </p:sp>
      <p:pic>
        <p:nvPicPr>
          <p:cNvPr id="24578" name="Picture 2" descr="mad25510_14_11.jpg">
            <a:extLst>
              <a:ext uri="{FF2B5EF4-FFF2-40B4-BE49-F238E27FC236}">
                <a16:creationId xmlns:a16="http://schemas.microsoft.com/office/drawing/2014/main" id="{FA508A6E-FA39-0E41-B2A8-DE734B3E5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5600"/>
            <a:ext cx="8686800" cy="3606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>
            <a:extLst>
              <a:ext uri="{FF2B5EF4-FFF2-40B4-BE49-F238E27FC236}">
                <a16:creationId xmlns:a16="http://schemas.microsoft.com/office/drawing/2014/main" id="{885F6488-514D-D945-BD91-344A80F78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858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/>
              <a:t>Wallace</a:t>
            </a:r>
            <a:r>
              <a:rPr lang="ja-JP" altLang="en-US" sz="3600"/>
              <a:t>’</a:t>
            </a:r>
            <a:r>
              <a:rPr lang="en-US" altLang="ja-JP" sz="3600"/>
              <a:t>s travels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2022872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1439AD2-5974-394F-AA77-FE79E770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C0789EE-7E05-3A41-856A-06823C458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Both observed and collected lots of samples of living things and looked at the remains of dead things in the form of fossils.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They noted common features in birds, reptiles, mammals, sea creatures, like molluscs</a:t>
            </a:r>
          </a:p>
        </p:txBody>
      </p:sp>
    </p:spTree>
    <p:extLst>
      <p:ext uri="{BB962C8B-B14F-4D97-AF65-F5344CB8AC3E}">
        <p14:creationId xmlns:p14="http://schemas.microsoft.com/office/powerpoint/2010/main" val="2574063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18AE7E5-4B35-D449-8D48-BEB230D5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14.6</a:t>
            </a:r>
          </a:p>
        </p:txBody>
      </p:sp>
      <p:pic>
        <p:nvPicPr>
          <p:cNvPr id="26626" name="Picture 2" descr="mad25510_14_06.jpg">
            <a:extLst>
              <a:ext uri="{FF2B5EF4-FFF2-40B4-BE49-F238E27FC236}">
                <a16:creationId xmlns:a16="http://schemas.microsoft.com/office/drawing/2014/main" id="{B00C50E0-970F-EA44-A100-4520C2D5A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06388"/>
            <a:ext cx="8086725" cy="62579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608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A61A3A58-527B-FB46-BF6F-8D4953F9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14.7</a:t>
            </a:r>
          </a:p>
        </p:txBody>
      </p:sp>
      <p:pic>
        <p:nvPicPr>
          <p:cNvPr id="27650" name="Picture 2" descr="mad25510_14_07.jpg">
            <a:extLst>
              <a:ext uri="{FF2B5EF4-FFF2-40B4-BE49-F238E27FC236}">
                <a16:creationId xmlns:a16="http://schemas.microsoft.com/office/drawing/2014/main" id="{A445B375-865B-0F43-9E66-F21354867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77800"/>
            <a:ext cx="4368800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57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009423AE-B70E-594C-A0EF-67774AF0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D20124F1-A47F-4244-949E-532E7DE4A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8131" name="Picture 2" descr="http://farm3.static.flickr.com/2682/4360360930_f6f97d82c6.jpg">
            <a:extLst>
              <a:ext uri="{FF2B5EF4-FFF2-40B4-BE49-F238E27FC236}">
                <a16:creationId xmlns:a16="http://schemas.microsoft.com/office/drawing/2014/main" id="{EDFACE28-0884-2149-8694-68CBF4F9B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9488"/>
            <a:ext cx="75168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37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22B0EE4-68AF-2943-AC67-DEBCA18F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14.3b</a:t>
            </a:r>
          </a:p>
        </p:txBody>
      </p:sp>
      <p:pic>
        <p:nvPicPr>
          <p:cNvPr id="28674" name="Picture 2" descr="mad25510_14_03a.jpg">
            <a:extLst>
              <a:ext uri="{FF2B5EF4-FFF2-40B4-BE49-F238E27FC236}">
                <a16:creationId xmlns:a16="http://schemas.microsoft.com/office/drawing/2014/main" id="{56C58E2F-962E-8D46-8FE1-48AF4D6E3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954088"/>
            <a:ext cx="7826375" cy="4962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309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2">
            <a:extLst>
              <a:ext uri="{FF2B5EF4-FFF2-40B4-BE49-F238E27FC236}">
                <a16:creationId xmlns:a16="http://schemas.microsoft.com/office/drawing/2014/main" id="{9F9ED733-68F9-E342-AD04-CD4837E7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5ADD3-C016-C84B-944F-A6DA8CCA8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They both considered that the earth was old and that different organisms developed throughout the history of the earth (after all--- they found evidence in fossils)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No one could deny that the remains of living things were represented in these fossils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97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240A35EB-8CD4-E143-93EB-47D48FEB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9CCC6-D235-D246-842F-FCED8008F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Darwin and Wallace actually shared their ideas about how species came to be.  Darwin was amazed that someone had the same hypotheses as he did.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90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E62D2D74-91B2-B943-8902-8DFC6F1E1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0EC8F297-2CBA-764B-8B31-3709574B8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basic idea…of Wallace and Darwin.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Every new species has come from a pre-existing one that existed  in both the same physical space and time.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further away in space and time, the less living things resemble each other.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2788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71F17093-8289-0B47-965A-5EDBE81E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37B59A0D-4FFD-284B-A725-D002AF737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do they explain the gradual changes and the existence of so many species?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At term Wallace called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survival of the fittest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At term Darwin called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natural selection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792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541FD0AA-7052-7A41-AF1D-DDD0F4E7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b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</a:br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Page 247</a:t>
            </a:r>
          </a:p>
        </p:txBody>
      </p:sp>
      <p:pic>
        <p:nvPicPr>
          <p:cNvPr id="33794" name="Picture 2" descr="mad25510_15_03.jpg">
            <a:extLst>
              <a:ext uri="{FF2B5EF4-FFF2-40B4-BE49-F238E27FC236}">
                <a16:creationId xmlns:a16="http://schemas.microsoft.com/office/drawing/2014/main" id="{9C7C647F-0FF0-734A-A1F2-6E71CF33B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5900"/>
            <a:ext cx="8686800" cy="38782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840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F680FF2C-209D-734E-805A-A25477C8E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80038"/>
            <a:ext cx="8642350" cy="1068387"/>
          </a:xfrm>
        </p:spPr>
        <p:txBody>
          <a:bodyPr/>
          <a:lstStyle/>
          <a:p>
            <a:pPr algn="l"/>
            <a:r>
              <a:rPr lang="en-US" altLang="en-US" sz="2000" b="1">
                <a:solidFill>
                  <a:srgbClr val="FF0000"/>
                </a:solidFill>
                <a:ea typeface="ＭＳ Ｐゴシック" panose="020B0600070205080204" pitchFamily="34" charset="-128"/>
                <a:sym typeface="Arial" panose="020B0604020202020204" pitchFamily="34" charset="0"/>
              </a:rPr>
              <a:t>The absolutely essential detail is that the variation comes from genes (different alleles) and that the “fittest” individuals pass those useful alleles on to offspring.</a:t>
            </a:r>
          </a:p>
        </p:txBody>
      </p:sp>
      <p:pic>
        <p:nvPicPr>
          <p:cNvPr id="34818" name="Picture 2" descr="mad25510_15_03.jpg">
            <a:extLst>
              <a:ext uri="{FF2B5EF4-FFF2-40B4-BE49-F238E27FC236}">
                <a16:creationId xmlns:a16="http://schemas.microsoft.com/office/drawing/2014/main" id="{8908F4E1-8260-8E45-8618-A62CF4022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5900"/>
            <a:ext cx="8686800" cy="38782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41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BD68AFBC-422C-EF46-97CF-ACF00EB5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4" y="34906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For example…consider the following…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Pretend this little gene controls pea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3B227-6A45-A643-BC16-DD8213B7F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solidFill>
                  <a:srgbClr val="1CB42C"/>
                </a:solidFill>
              </a:rPr>
              <a:t>AUG/</a:t>
            </a:r>
            <a:r>
              <a:rPr lang="en-US" dirty="0"/>
              <a:t>UCG/CUU/CAA/GAA/GCA/GCA/ACA/</a:t>
            </a:r>
            <a:r>
              <a:rPr lang="en-US" dirty="0">
                <a:solidFill>
                  <a:srgbClr val="FF0000"/>
                </a:solidFill>
              </a:rPr>
              <a:t>UAA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   met-   </a:t>
            </a:r>
            <a:r>
              <a:rPr lang="en-US" dirty="0" err="1"/>
              <a:t>ser</a:t>
            </a:r>
            <a:r>
              <a:rPr lang="en-US" dirty="0"/>
              <a:t>-   </a:t>
            </a:r>
            <a:r>
              <a:rPr lang="en-US" dirty="0" err="1"/>
              <a:t>leu</a:t>
            </a:r>
            <a:r>
              <a:rPr lang="en-US" dirty="0"/>
              <a:t>-   </a:t>
            </a:r>
            <a:r>
              <a:rPr lang="en-US" dirty="0" err="1"/>
              <a:t>gln</a:t>
            </a:r>
            <a:r>
              <a:rPr lang="en-US" dirty="0"/>
              <a:t>-   </a:t>
            </a:r>
            <a:r>
              <a:rPr lang="en-US" dirty="0" err="1"/>
              <a:t>glu</a:t>
            </a:r>
            <a:r>
              <a:rPr lang="en-US" dirty="0"/>
              <a:t>-  </a:t>
            </a:r>
            <a:r>
              <a:rPr lang="en-US" dirty="0" err="1"/>
              <a:t>ala</a:t>
            </a:r>
            <a:r>
              <a:rPr lang="en-US" dirty="0"/>
              <a:t>-   </a:t>
            </a:r>
            <a:r>
              <a:rPr lang="en-US" dirty="0" err="1"/>
              <a:t>ala</a:t>
            </a:r>
            <a:r>
              <a:rPr lang="en-US" dirty="0"/>
              <a:t>-  </a:t>
            </a:r>
            <a:r>
              <a:rPr lang="en-US" dirty="0" err="1"/>
              <a:t>thr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What if a mutation occurred here?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A substitution of one nucleotide for another is known as a </a:t>
            </a:r>
            <a:r>
              <a:rPr lang="en-US" b="1" i="1" dirty="0"/>
              <a:t>point mutation</a:t>
            </a:r>
            <a:r>
              <a:rPr lang="en-US" dirty="0"/>
              <a:t>. Other types of DNA changes occur---stay tuned.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FC7C1B-F3E8-994A-81BB-76D87CAC91B0}"/>
              </a:ext>
            </a:extLst>
          </p:cNvPr>
          <p:cNvCxnSpPr/>
          <p:nvPr/>
        </p:nvCxnSpPr>
        <p:spPr>
          <a:xfrm flipH="1" flipV="1">
            <a:off x="5029200" y="2057400"/>
            <a:ext cx="11430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329DE58A-0F35-3E4E-94DD-EEFFC6C5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Oops!  Thanks Jessica!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22F46-ED0F-1C4B-9A9C-B00155C52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1CB42C"/>
                </a:solidFill>
              </a:rPr>
              <a:t>AUG/</a:t>
            </a:r>
            <a:r>
              <a:rPr lang="en-US" dirty="0"/>
              <a:t>UCG/CUU/CAA/GA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/GCA/GCA/ACA/</a:t>
            </a:r>
            <a:r>
              <a:rPr lang="en-US" dirty="0">
                <a:solidFill>
                  <a:srgbClr val="FF0000"/>
                </a:solidFill>
              </a:rPr>
              <a:t>UAA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met-  </a:t>
            </a:r>
            <a:r>
              <a:rPr lang="en-US" dirty="0" err="1"/>
              <a:t>ser</a:t>
            </a:r>
            <a:r>
              <a:rPr lang="en-US" dirty="0"/>
              <a:t>-    </a:t>
            </a:r>
            <a:r>
              <a:rPr lang="en-US" dirty="0" err="1"/>
              <a:t>leu</a:t>
            </a:r>
            <a:r>
              <a:rPr lang="en-US" dirty="0"/>
              <a:t>-  </a:t>
            </a:r>
            <a:r>
              <a:rPr lang="en-US" u="sng" dirty="0" err="1"/>
              <a:t>gln</a:t>
            </a:r>
            <a:r>
              <a:rPr lang="en-US" dirty="0"/>
              <a:t>- </a:t>
            </a:r>
            <a:r>
              <a:rPr lang="en-US" b="1" dirty="0">
                <a:solidFill>
                  <a:srgbClr val="FF0000"/>
                </a:solidFill>
              </a:rPr>
              <a:t>asp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/>
              <a:t>  ala-   ala-  </a:t>
            </a:r>
            <a:r>
              <a:rPr lang="en-US" dirty="0" err="1"/>
              <a:t>thr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new amino acid sequence might make the protein different enough to produce the wrinkling we see.</a:t>
            </a:r>
          </a:p>
        </p:txBody>
      </p:sp>
    </p:spTree>
    <p:extLst>
      <p:ext uri="{BB962C8B-B14F-4D97-AF65-F5344CB8AC3E}">
        <p14:creationId xmlns:p14="http://schemas.microsoft.com/office/powerpoint/2010/main" val="33612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70D73B6D-CA39-4247-B1A7-15DCC3B2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903EF69E-6654-E548-8E54-8BB426F4B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Now there are 2 different  versions of a gene that affects the shape of peas.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do we call different versions of the same gene?</a:t>
            </a:r>
          </a:p>
          <a:p>
            <a:pPr lvl="2"/>
            <a:r>
              <a:rPr lang="en-US" altLang="en-US" sz="36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Alleles!  </a:t>
            </a:r>
            <a:r>
              <a:rPr lang="en-US" altLang="en-US" sz="3600" dirty="0">
                <a:ea typeface="ＭＳ Ｐゴシック" panose="020B0600070205080204" pitchFamily="34" charset="-128"/>
              </a:rPr>
              <a:t>Alleles encode different versions of the same protein, to produce variation among individuals in a population.</a:t>
            </a: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68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40B2BAA4-9AAA-B742-9EB2-7659269C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92E79FB9-98D6-7C42-B4AA-0C37D07C6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Some of you have blue (non-pigmented) eyes and some of you have pigmented eyes due to variation in one gene.  The gene encodes a protein that controls the production of pigment in the eye!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Your book describes alleles using an example observed in corn kernels.  These alleles arose due to a different kind of mutation (not a point mutation), but illustrate the same idea.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29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BB97E0A9-456A-9340-927A-39BCCE10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911350" cy="344488"/>
          </a:xfrm>
        </p:spPr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  <a:sym typeface="Arial" panose="020B0604020202020204" pitchFamily="34" charset="0"/>
              </a:rPr>
              <a:t>Fig. 11.18a</a:t>
            </a:r>
          </a:p>
        </p:txBody>
      </p:sp>
      <p:pic>
        <p:nvPicPr>
          <p:cNvPr id="55298" name="Picture 2" descr="mad25510_11_18a.jpg">
            <a:extLst>
              <a:ext uri="{FF2B5EF4-FFF2-40B4-BE49-F238E27FC236}">
                <a16:creationId xmlns:a16="http://schemas.microsoft.com/office/drawing/2014/main" id="{5AF92264-CD85-7B4E-B27B-B06582F33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514350"/>
            <a:ext cx="4779962" cy="5842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668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1510</Words>
  <Application>Microsoft Macintosh PowerPoint</Application>
  <PresentationFormat>On-screen Show (4:3)</PresentationFormat>
  <Paragraphs>159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ＭＳ Ｐゴシック</vt:lpstr>
      <vt:lpstr>Arial</vt:lpstr>
      <vt:lpstr>Calibri</vt:lpstr>
      <vt:lpstr>Wingdings</vt:lpstr>
      <vt:lpstr>Office Theme</vt:lpstr>
      <vt:lpstr>Concepts of Biology Biol 111 Minot State University</vt:lpstr>
      <vt:lpstr>Lecture 32 April 25, 2018</vt:lpstr>
      <vt:lpstr>Where were we?...</vt:lpstr>
      <vt:lpstr>PowerPoint Presentation</vt:lpstr>
      <vt:lpstr>For example…consider the following… Pretend this little gene controls pea shape</vt:lpstr>
      <vt:lpstr>Oops!  Thanks Jessica!</vt:lpstr>
      <vt:lpstr>PowerPoint Presentation</vt:lpstr>
      <vt:lpstr>PowerPoint Presentation</vt:lpstr>
      <vt:lpstr>Fig. 11.18a</vt:lpstr>
      <vt:lpstr>Fig. 11.18b</vt:lpstr>
      <vt:lpstr>Connecting genetics to evolution</vt:lpstr>
      <vt:lpstr>Human example?...</vt:lpstr>
      <vt:lpstr>Variation in skull design in humans</vt:lpstr>
      <vt:lpstr>PowerPoint Presentation</vt:lpstr>
      <vt:lpstr>Modern Genetics</vt:lpstr>
      <vt:lpstr>Biotechnology/Molecular Genetics</vt:lpstr>
      <vt:lpstr>Recall…the code is universal</vt:lpstr>
      <vt:lpstr>PowerPoint Presentation</vt:lpstr>
      <vt:lpstr>Fig. 11.19</vt:lpstr>
      <vt:lpstr>PowerPoint Presentation</vt:lpstr>
      <vt:lpstr>Examples?..</vt:lpstr>
      <vt:lpstr>PowerPoint Presentation</vt:lpstr>
      <vt:lpstr>The US stands  somewhat alone in the world embracing GMOs. Much of Europe bans GMOs Why?  Fake news? Valid concerns?</vt:lpstr>
      <vt:lpstr>Be informed—use your head! </vt:lpstr>
      <vt:lpstr>Basic info…Read more! Not Fake news!</vt:lpstr>
      <vt:lpstr> CRISPR-CAS9 gene editing </vt:lpstr>
      <vt:lpstr>Why?</vt:lpstr>
      <vt:lpstr>Why is CRISPER somewhat controversial? </vt:lpstr>
      <vt:lpstr>Where have we been this semester? Connecting concepts….</vt:lpstr>
      <vt:lpstr>PowerPoint Presentation</vt:lpstr>
      <vt:lpstr>Fig. 1.4</vt:lpstr>
      <vt:lpstr>PowerPoint Presentation</vt:lpstr>
      <vt:lpstr>PowerPoint Presentation</vt:lpstr>
      <vt:lpstr>Darwin and Wallace</vt:lpstr>
      <vt:lpstr>Darwin’s travels</vt:lpstr>
      <vt:lpstr>Fig. 14.11</vt:lpstr>
      <vt:lpstr>PowerPoint Presentation</vt:lpstr>
      <vt:lpstr>Fig. 14.6</vt:lpstr>
      <vt:lpstr>Fig. 14.7</vt:lpstr>
      <vt:lpstr>Fig. 14.3b</vt:lpstr>
      <vt:lpstr>PowerPoint Presentation</vt:lpstr>
      <vt:lpstr>PowerPoint Presentation</vt:lpstr>
      <vt:lpstr>PowerPoint Presentation</vt:lpstr>
      <vt:lpstr>PowerPoint Presentation</vt:lpstr>
      <vt:lpstr> Page 247</vt:lpstr>
      <vt:lpstr>The absolutely essential detail is that the variation comes from genes (different alleles) and that the “fittest” individuals pass those useful alleles on to offspring.</vt:lpstr>
    </vt:vector>
  </TitlesOfParts>
  <Company>Minot State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Biology Biol 111 Minot State University</dc:title>
  <dc:creator>Heidi Super</dc:creator>
  <cp:lastModifiedBy>Microsoft Office User</cp:lastModifiedBy>
  <cp:revision>110</cp:revision>
  <dcterms:created xsi:type="dcterms:W3CDTF">2018-02-28T16:46:22Z</dcterms:created>
  <dcterms:modified xsi:type="dcterms:W3CDTF">2018-04-25T13:13:58Z</dcterms:modified>
</cp:coreProperties>
</file>